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87" r:id="rId5"/>
    <p:sldId id="289" r:id="rId6"/>
    <p:sldId id="264" r:id="rId7"/>
    <p:sldId id="257" r:id="rId8"/>
    <p:sldId id="291" r:id="rId9"/>
    <p:sldId id="283" r:id="rId10"/>
    <p:sldId id="298" r:id="rId11"/>
    <p:sldId id="296" r:id="rId12"/>
    <p:sldId id="297" r:id="rId13"/>
    <p:sldId id="284" r:id="rId14"/>
    <p:sldId id="285" r:id="rId15"/>
    <p:sldId id="290" r:id="rId16"/>
    <p:sldId id="295" r:id="rId17"/>
    <p:sldId id="286" r:id="rId18"/>
    <p:sldId id="288"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047"/>
    <a:srgbClr val="0B2B41"/>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73" autoAdjust="0"/>
    <p:restoredTop sz="94703" autoAdjust="0"/>
  </p:normalViewPr>
  <p:slideViewPr>
    <p:cSldViewPr snapToGrid="0">
      <p:cViewPr varScale="1">
        <p:scale>
          <a:sx n="110" d="100"/>
          <a:sy n="110" d="100"/>
        </p:scale>
        <p:origin x="416" y="184"/>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34338A-2C54-48B6-A869-F1523EB17642}" type="datetimeFigureOut">
              <a:rPr lang="en-US" smtClean="0"/>
              <a:t>10/29/21</a:t>
            </a:fld>
            <a:endParaRPr lang="en-US" dirty="0"/>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3D57C9-54A6-4BAA-A5CD-C535F9370C4B}" type="slidenum">
              <a:rPr lang="en-US" smtClean="0"/>
              <a:t>‹#›</a:t>
            </a:fld>
            <a:endParaRPr lang="en-US" dirty="0"/>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205A9-A302-429C-8AB8-C362C4362DF4}" type="datetimeFigureOut">
              <a:rPr lang="en-US" smtClean="0"/>
              <a:t>10/29/21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2289-BCFD-4053-9D06-A9140C63A457}" type="slidenum">
              <a:rPr lang="en-US" smtClean="0"/>
              <a:t>‹#›</a:t>
            </a:fld>
            <a:endParaRPr lang="en-US" dirty="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US" noProof="0" smtClean="0"/>
              <a:pPr algn="ctr"/>
              <a:t>‹#›</a:t>
            </a:fld>
            <a:endParaRPr lang="en-US" noProof="0"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room of red chairs in front of a window">
            <a:extLst>
              <a:ext uri="{FF2B5EF4-FFF2-40B4-BE49-F238E27FC236}">
                <a16:creationId xmlns:a16="http://schemas.microsoft.com/office/drawing/2014/main" id="{E983D85E-34D8-430D-875F-7EBB69A6B73E}"/>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42531" y="0"/>
            <a:ext cx="6676568" cy="6858000"/>
          </a:xfr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a:xfrm>
            <a:off x="7288495" y="1525303"/>
            <a:ext cx="4379976" cy="3268490"/>
          </a:xfrm>
        </p:spPr>
        <p:txBody>
          <a:bodyPr/>
          <a:lstStyle/>
          <a:p>
            <a:r>
              <a:rPr lang="en-US" dirty="0"/>
              <a:t>How Different Factors Drive Students’ Educational Performance</a:t>
            </a:r>
          </a:p>
        </p:txBody>
      </p:sp>
      <p:sp>
        <p:nvSpPr>
          <p:cNvPr id="12" name="Subtitle 11" descr="subtitle">
            <a:extLst>
              <a:ext uri="{FF2B5EF4-FFF2-40B4-BE49-F238E27FC236}">
                <a16:creationId xmlns:a16="http://schemas.microsoft.com/office/drawing/2014/main" id="{B28A8D9C-5123-4D2B-9272-016EF90E0E50}"/>
              </a:ext>
            </a:extLst>
          </p:cNvPr>
          <p:cNvSpPr>
            <a:spLocks noGrp="1"/>
          </p:cNvSpPr>
          <p:nvPr>
            <p:ph type="subTitle" idx="1"/>
          </p:nvPr>
        </p:nvSpPr>
        <p:spPr>
          <a:xfrm>
            <a:off x="7389079" y="5392401"/>
            <a:ext cx="4178808" cy="868550"/>
          </a:xfrm>
        </p:spPr>
        <p:txBody>
          <a:bodyPr/>
          <a:lstStyle/>
          <a:p>
            <a:r>
              <a:rPr lang="en-US" dirty="0"/>
              <a:t>Aaron Winfrey, Corban Doran, Donterrius Daniels, Harsh Patel, Hazel Morris, Julia Cheng, Sidney Henry, and Tiera Nixon</a:t>
            </a:r>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ubtitle 11" descr="subtitle">
            <a:extLst>
              <a:ext uri="{FF2B5EF4-FFF2-40B4-BE49-F238E27FC236}">
                <a16:creationId xmlns:a16="http://schemas.microsoft.com/office/drawing/2014/main" id="{99140D6D-F7F0-4530-99B2-68023FD1034B}"/>
              </a:ext>
            </a:extLst>
          </p:cNvPr>
          <p:cNvSpPr txBox="1">
            <a:spLocks/>
          </p:cNvSpPr>
          <p:nvPr/>
        </p:nvSpPr>
        <p:spPr>
          <a:xfrm>
            <a:off x="7660078" y="1349915"/>
            <a:ext cx="2057749" cy="35077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800" kern="1200" dirty="0">
                <a:solidFill>
                  <a:srgbClr val="B2606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DSA – Project 1</a:t>
            </a:r>
          </a:p>
        </p:txBody>
      </p:sp>
    </p:spTree>
    <p:extLst>
      <p:ext uri="{BB962C8B-B14F-4D97-AF65-F5344CB8AC3E}">
        <p14:creationId xmlns:p14="http://schemas.microsoft.com/office/powerpoint/2010/main" val="281238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students throwing their graduation caps in the air at sunset">
            <a:extLst>
              <a:ext uri="{FF2B5EF4-FFF2-40B4-BE49-F238E27FC236}">
                <a16:creationId xmlns:a16="http://schemas.microsoft.com/office/drawing/2014/main" id="{039BFAD7-131E-407E-8A28-E4CF6B8977F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slide 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CLEANUP, EXPLORATION,  AND ANALYSIS</a:t>
            </a:r>
          </a:p>
        </p:txBody>
      </p:sp>
      <p:pic>
        <p:nvPicPr>
          <p:cNvPr id="80" name="Content Placeholder 79" descr="Open Book">
            <a:extLst>
              <a:ext uri="{FF2B5EF4-FFF2-40B4-BE49-F238E27FC236}">
                <a16:creationId xmlns:a16="http://schemas.microsoft.com/office/drawing/2014/main" id="{1198805C-69FE-4129-96D0-B3F35CB64166}"/>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8493" y="2305050"/>
            <a:ext cx="547688" cy="547688"/>
          </a:xfrm>
        </p:spPr>
      </p:pic>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p:txBody>
          <a:bodyPr/>
          <a:lstStyle/>
          <a:p>
            <a:pPr algn="l">
              <a:buFont typeface="Arial" panose="020B0604020202020204" pitchFamily="34" charset="0"/>
              <a:buChar char="•"/>
            </a:pPr>
            <a:r>
              <a:rPr lang="en-US" b="0" i="0" dirty="0">
                <a:solidFill>
                  <a:srgbClr val="ADBAC7"/>
                </a:solidFill>
                <a:effectLst/>
                <a:latin typeface="-apple-system"/>
              </a:rPr>
              <a:t>Describe the exploration and cleanup process</a:t>
            </a:r>
          </a:p>
          <a:p>
            <a:pPr algn="l">
              <a:buFont typeface="Arial" panose="020B0604020202020204" pitchFamily="34" charset="0"/>
              <a:buChar char="•"/>
            </a:pPr>
            <a:r>
              <a:rPr lang="en-US" b="0" i="0" dirty="0">
                <a:solidFill>
                  <a:srgbClr val="ADBAC7"/>
                </a:solidFill>
                <a:effectLst/>
                <a:latin typeface="-apple-system"/>
              </a:rPr>
              <a:t>Discuss insights you had while exploring the data that you didn't anticipate</a:t>
            </a:r>
          </a:p>
          <a:p>
            <a:pPr algn="l">
              <a:buFont typeface="Arial" panose="020B0604020202020204" pitchFamily="34" charset="0"/>
              <a:buChar char="•"/>
            </a:pPr>
            <a:r>
              <a:rPr lang="en-US" b="0" i="0" dirty="0">
                <a:solidFill>
                  <a:srgbClr val="ADBAC7"/>
                </a:solidFill>
                <a:effectLst/>
                <a:latin typeface="-apple-system"/>
              </a:rPr>
              <a:t>Discuss any problems that arose after exploring the data, and how you resolved them</a:t>
            </a:r>
          </a:p>
          <a:p>
            <a:pPr algn="l">
              <a:buFont typeface="Arial" panose="020B0604020202020204" pitchFamily="34" charset="0"/>
              <a:buChar char="•"/>
            </a:pPr>
            <a:r>
              <a:rPr lang="en-US" b="0" i="0" dirty="0">
                <a:solidFill>
                  <a:srgbClr val="ADBAC7"/>
                </a:solidFill>
                <a:effectLst/>
                <a:latin typeface="-apple-system"/>
              </a:rPr>
              <a:t>Present and discuss interesting figures developed during exploration, ideally with the help of </a:t>
            </a:r>
            <a:r>
              <a:rPr lang="en-US" b="0" i="0" dirty="0" err="1">
                <a:solidFill>
                  <a:srgbClr val="ADBAC7"/>
                </a:solidFill>
                <a:effectLst/>
                <a:latin typeface="-apple-system"/>
              </a:rPr>
              <a:t>Jupyter</a:t>
            </a:r>
            <a:r>
              <a:rPr lang="en-US" b="0" i="0" dirty="0">
                <a:solidFill>
                  <a:srgbClr val="ADBAC7"/>
                </a:solidFill>
                <a:effectLst/>
                <a:latin typeface="-apple-system"/>
              </a:rPr>
              <a:t> Notebook</a:t>
            </a:r>
          </a:p>
        </p:txBody>
      </p:sp>
      <p:cxnSp>
        <p:nvCxnSpPr>
          <p:cNvPr id="65" name="Straight Connector 64" descr="decorative element">
            <a:extLst>
              <a:ext uri="{FF2B5EF4-FFF2-40B4-BE49-F238E27FC236}">
                <a16:creationId xmlns:a16="http://schemas.microsoft.com/office/drawing/2014/main" id="{A4132B5C-BDF2-4C9A-B21E-BDD2CD03A542}"/>
              </a:ext>
            </a:extLst>
          </p:cNvPr>
          <p:cNvCxnSpPr/>
          <p:nvPr/>
        </p:nvCxnSpPr>
        <p:spPr>
          <a:xfrm>
            <a:off x="2080210" y="3553688"/>
            <a:ext cx="749808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5" name="Content Placeholder 94" descr="Microscope">
            <a:extLst>
              <a:ext uri="{FF2B5EF4-FFF2-40B4-BE49-F238E27FC236}">
                <a16:creationId xmlns:a16="http://schemas.microsoft.com/office/drawing/2014/main" id="{96991F60-484C-4906-ADB8-676435D3D6E3}"/>
              </a:ext>
            </a:extLst>
          </p:cNvPr>
          <p:cNvPicPr>
            <a:picLocks noGrp="1" noChangeAspect="1"/>
          </p:cNvPicPr>
          <p:nvPr>
            <p:ph sz="quarter" idx="15"/>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8493" y="4505325"/>
            <a:ext cx="547688" cy="547688"/>
          </a:xfrm>
        </p:spPr>
      </p:pic>
      <p:sp>
        <p:nvSpPr>
          <p:cNvPr id="88" name="Text Placeholder 87" descr="content block 2">
            <a:extLst>
              <a:ext uri="{FF2B5EF4-FFF2-40B4-BE49-F238E27FC236}">
                <a16:creationId xmlns:a16="http://schemas.microsoft.com/office/drawing/2014/main" id="{D01EBAE5-B81D-4150-B62C-F56241C55563}"/>
              </a:ext>
            </a:extLst>
          </p:cNvPr>
          <p:cNvSpPr>
            <a:spLocks noGrp="1"/>
          </p:cNvSpPr>
          <p:nvPr>
            <p:ph type="body" sz="quarter" idx="14"/>
          </p:nvPr>
        </p:nvSpPr>
        <p:spPr/>
        <p:txBody>
          <a:bodyPr/>
          <a:lstStyle/>
          <a:p>
            <a:pPr algn="l">
              <a:buFont typeface="Arial" panose="020B0604020202020204" pitchFamily="34" charset="0"/>
              <a:buChar char="•"/>
            </a:pPr>
            <a:r>
              <a:rPr lang="en-US" b="0" i="0" dirty="0">
                <a:solidFill>
                  <a:srgbClr val="ADBAC7"/>
                </a:solidFill>
                <a:effectLst/>
                <a:latin typeface="-apple-system"/>
              </a:rPr>
              <a:t>Discuss the steps you took to analyze the data and answer each question you asked in your proposal</a:t>
            </a:r>
          </a:p>
          <a:p>
            <a:pPr algn="l">
              <a:buFont typeface="Arial" panose="020B0604020202020204" pitchFamily="34" charset="0"/>
              <a:buChar char="•"/>
            </a:pPr>
            <a:r>
              <a:rPr lang="en-US" b="0" i="0" dirty="0">
                <a:solidFill>
                  <a:srgbClr val="ADBAC7"/>
                </a:solidFill>
                <a:effectLst/>
                <a:latin typeface="-apple-system"/>
              </a:rPr>
              <a:t>Present and discuss interesting figures developed during analysis, ideally with the help of </a:t>
            </a:r>
            <a:r>
              <a:rPr lang="en-US" b="0" i="0" dirty="0" err="1">
                <a:solidFill>
                  <a:srgbClr val="ADBAC7"/>
                </a:solidFill>
                <a:effectLst/>
                <a:latin typeface="-apple-system"/>
              </a:rPr>
              <a:t>Jupyter</a:t>
            </a:r>
            <a:r>
              <a:rPr lang="en-US" b="0" i="0" dirty="0">
                <a:solidFill>
                  <a:srgbClr val="ADBAC7"/>
                </a:solidFill>
                <a:effectLst/>
                <a:latin typeface="-apple-system"/>
              </a:rPr>
              <a:t> Notebook</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10</a:t>
            </a:fld>
            <a:endParaRPr lang="en-US" sz="1200" dirty="0">
              <a:solidFill>
                <a:schemeClr val="bg1"/>
              </a:solidFill>
            </a:endParaRPr>
          </a:p>
        </p:txBody>
      </p:sp>
    </p:spTree>
    <p:extLst>
      <p:ext uri="{BB962C8B-B14F-4D97-AF65-F5344CB8AC3E}">
        <p14:creationId xmlns:p14="http://schemas.microsoft.com/office/powerpoint/2010/main" val="371121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boys overlooking the side of a bridg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0"/>
            <a:ext cx="12192000" cy="6858000"/>
          </a:xfrm>
        </p:spPr>
      </p:pic>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DISCUSSION</a:t>
            </a:r>
          </a:p>
        </p:txBody>
      </p:sp>
      <p:pic>
        <p:nvPicPr>
          <p:cNvPr id="40" name="Content Placeholder 79" descr="Open Book">
            <a:extLst>
              <a:ext uri="{FF2B5EF4-FFF2-40B4-BE49-F238E27FC236}">
                <a16:creationId xmlns:a16="http://schemas.microsoft.com/office/drawing/2014/main" id="{C997398D-3BA0-47F4-93CE-55576CE45E21}"/>
              </a:ext>
            </a:extLst>
          </p:cNvPr>
          <p:cNvPicPr>
            <a:picLocks noGrp="1" noChangeAspect="1"/>
          </p:cNvPicPr>
          <p:nvPr>
            <p:ph sz="quarter" idx="13"/>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sp>
        <p:nvSpPr>
          <p:cNvPr id="31" name="Text Placeholder 30" descr="Slide content">
            <a:extLst>
              <a:ext uri="{FF2B5EF4-FFF2-40B4-BE49-F238E27FC236}">
                <a16:creationId xmlns:a16="http://schemas.microsoft.com/office/drawing/2014/main" id="{A7DE1A1C-1BA0-439B-99B1-C80C5806DEFB}"/>
              </a:ext>
            </a:extLst>
          </p:cNvPr>
          <p:cNvSpPr>
            <a:spLocks noGrp="1"/>
          </p:cNvSpPr>
          <p:nvPr>
            <p:ph type="body" sz="quarter" idx="11"/>
          </p:nvPr>
        </p:nvSpPr>
        <p:spPr/>
        <p:txBody>
          <a:bodyPr/>
          <a:lstStyle/>
          <a:p>
            <a:pPr algn="l">
              <a:buFont typeface="Arial" panose="020B0604020202020204" pitchFamily="34" charset="0"/>
              <a:buChar char="•"/>
            </a:pPr>
            <a:r>
              <a:rPr lang="en-US" b="0" i="0" dirty="0">
                <a:solidFill>
                  <a:srgbClr val="ADBAC7"/>
                </a:solidFill>
                <a:effectLst/>
                <a:latin typeface="-apple-system"/>
              </a:rPr>
              <a:t>Discuss your findings. Did you find what you expected to find? If not, why not? What inferences or general conclusions can you draw from your analysis?</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5" descr="Slide number">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11</a:t>
            </a:fld>
            <a:endParaRPr lang="en-US" sz="1200" dirty="0">
              <a:solidFill>
                <a:schemeClr val="bg1"/>
              </a:solidFill>
            </a:endParaRPr>
          </a:p>
        </p:txBody>
      </p:sp>
    </p:spTree>
    <p:extLst>
      <p:ext uri="{BB962C8B-B14F-4D97-AF65-F5344CB8AC3E}">
        <p14:creationId xmlns:p14="http://schemas.microsoft.com/office/powerpoint/2010/main" val="34226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6" descr="arial view of boy sitting at his laptop">
            <a:extLst>
              <a:ext uri="{FF2B5EF4-FFF2-40B4-BE49-F238E27FC236}">
                <a16:creationId xmlns:a16="http://schemas.microsoft.com/office/drawing/2014/main" id="{E048A163-4EB8-4B19-9F57-A8428D88B78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836125" y="0"/>
            <a:ext cx="5355875" cy="6858000"/>
          </a:xfrm>
          <a:prstGeom prst="rect">
            <a:avLst/>
          </a:prstGeom>
        </p:spPr>
      </p:pic>
      <p:pic>
        <p:nvPicPr>
          <p:cNvPr id="5" name="Picture Placeholder 4" descr="person reading a book">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785586" y="4081468"/>
            <a:ext cx="5005614" cy="437369"/>
          </a:xfrm>
        </p:spPr>
        <p:txBody>
          <a:bodyPr/>
          <a:lstStyle/>
          <a:p>
            <a:r>
              <a:rPr lang="en-US" dirty="0">
                <a:solidFill>
                  <a:schemeClr val="bg1"/>
                </a:solidFill>
              </a:rPr>
              <a:t>POST MORTEM</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785586" y="4593265"/>
            <a:ext cx="5005614" cy="1459682"/>
          </a:xfrm>
        </p:spPr>
        <p:txBody>
          <a:bodyPr/>
          <a:lstStyle/>
          <a:p>
            <a:pPr algn="l">
              <a:buFont typeface="Arial" panose="020B0604020202020204" pitchFamily="34" charset="0"/>
              <a:buChar char="•"/>
            </a:pPr>
            <a:r>
              <a:rPr lang="en-US" b="0" i="0" dirty="0">
                <a:solidFill>
                  <a:srgbClr val="ADBAC7"/>
                </a:solidFill>
                <a:effectLst/>
                <a:latin typeface="-apple-system"/>
              </a:rPr>
              <a:t>Discuss any difficulties that arose, and how you dealt with them</a:t>
            </a:r>
          </a:p>
          <a:p>
            <a:pPr algn="l">
              <a:buFont typeface="Arial" panose="020B0604020202020204" pitchFamily="34" charset="0"/>
              <a:buChar char="•"/>
            </a:pPr>
            <a:r>
              <a:rPr lang="en-US" b="0" i="0" dirty="0">
                <a:solidFill>
                  <a:srgbClr val="ADBAC7"/>
                </a:solidFill>
                <a:effectLst/>
                <a:latin typeface="-apple-system"/>
              </a:rPr>
              <a:t>Discuss any additional questions that came up, but which you didn't have time to answer: What would you research next, if you had two more weeks?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12</a:t>
            </a:fld>
            <a:endParaRPr lang="en-US" sz="1200" dirty="0">
              <a:solidFill>
                <a:schemeClr val="bg1"/>
              </a:solidFill>
            </a:endParaRPr>
          </a:p>
        </p:txBody>
      </p:sp>
    </p:spTree>
    <p:extLst>
      <p:ext uri="{BB962C8B-B14F-4D97-AF65-F5344CB8AC3E}">
        <p14:creationId xmlns:p14="http://schemas.microsoft.com/office/powerpoint/2010/main" val="204592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p:spPr>
      </p:pic>
      <p:sp>
        <p:nvSpPr>
          <p:cNvPr id="52" name="Rectangle 51">
            <a:extLst>
              <a:ext uri="{FF2B5EF4-FFF2-40B4-BE49-F238E27FC236}">
                <a16:creationId xmlns:a16="http://schemas.microsoft.com/office/drawing/2014/main" id="{31664CF3-C0D1-4769-8E59-8694AF07951A}"/>
              </a:ext>
              <a:ext uri="{C183D7F6-B498-43B3-948B-1728B52AA6E4}">
                <adec:decorative xmlns:adec="http://schemas.microsoft.com/office/drawing/2017/decorative" val="1"/>
              </a:ext>
            </a:extLst>
          </p:cNvPr>
          <p:cNvSpPr/>
          <p:nvPr/>
        </p:nvSpPr>
        <p:spPr>
          <a:xfrm>
            <a:off x="0" y="0"/>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itle 41" descr="title">
            <a:extLst>
              <a:ext uri="{FF2B5EF4-FFF2-40B4-BE49-F238E27FC236}">
                <a16:creationId xmlns:a16="http://schemas.microsoft.com/office/drawing/2014/main" id="{72FCEAE4-FA74-4446-B2F5-9AFA2DA139A2}"/>
              </a:ext>
            </a:extLst>
          </p:cNvPr>
          <p:cNvSpPr>
            <a:spLocks noGrp="1"/>
          </p:cNvSpPr>
          <p:nvPr>
            <p:ph type="ctrTitle"/>
          </p:nvPr>
        </p:nvSpPr>
        <p:spPr>
          <a:xfrm>
            <a:off x="691080" y="2142271"/>
            <a:ext cx="6879301" cy="879928"/>
          </a:xfrm>
        </p:spPr>
        <p:txBody>
          <a:bodyPr/>
          <a:lstStyle/>
          <a:p>
            <a:r>
              <a:rPr lang="en-US" b="0" dirty="0"/>
              <a:t>THANK YOU. QUESTIONS?</a:t>
            </a:r>
          </a:p>
        </p:txBody>
      </p:sp>
      <p:grpSp>
        <p:nvGrpSpPr>
          <p:cNvPr id="154" name="Group 153">
            <a:extLst>
              <a:ext uri="{FF2B5EF4-FFF2-40B4-BE49-F238E27FC236}">
                <a16:creationId xmlns:a16="http://schemas.microsoft.com/office/drawing/2014/main" id="{FF17C705-3351-4B11-BD28-D0CACC12D311}"/>
              </a:ext>
              <a:ext uri="{C183D7F6-B498-43B3-948B-1728B52AA6E4}">
                <adec:decorative xmlns:adec="http://schemas.microsoft.com/office/drawing/2017/decorative" val="1"/>
              </a:ext>
            </a:extLst>
          </p:cNvPr>
          <p:cNvGrpSpPr/>
          <p:nvPr/>
        </p:nvGrpSpPr>
        <p:grpSpPr>
          <a:xfrm>
            <a:off x="822755" y="2930325"/>
            <a:ext cx="469807" cy="79404"/>
            <a:chOff x="9330846" y="5054600"/>
            <a:chExt cx="676275" cy="114300"/>
          </a:xfrm>
          <a:solidFill>
            <a:schemeClr val="bg1"/>
          </a:solidFill>
        </p:grpSpPr>
        <p:sp>
          <p:nvSpPr>
            <p:cNvPr id="155" name="Oval 154">
              <a:extLst>
                <a:ext uri="{FF2B5EF4-FFF2-40B4-BE49-F238E27FC236}">
                  <a16:creationId xmlns:a16="http://schemas.microsoft.com/office/drawing/2014/main" id="{925FEBFE-A26D-4E0B-B884-7E186CD878E5}"/>
                </a:ext>
              </a:extLst>
            </p:cNvPr>
            <p:cNvSpPr/>
            <p:nvPr/>
          </p:nvSpPr>
          <p:spPr>
            <a:xfrm>
              <a:off x="933084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2A24665D-D5CF-4F18-A88A-8E4471800E8D}"/>
                </a:ext>
              </a:extLst>
            </p:cNvPr>
            <p:cNvSpPr/>
            <p:nvPr/>
          </p:nvSpPr>
          <p:spPr>
            <a:xfrm>
              <a:off x="951817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39F2203F-31BF-4705-AC57-E197602982AA}"/>
                </a:ext>
              </a:extLst>
            </p:cNvPr>
            <p:cNvSpPr/>
            <p:nvPr/>
          </p:nvSpPr>
          <p:spPr>
            <a:xfrm>
              <a:off x="970549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D4734E32-080E-49F2-89F3-16F0DBB5D130}"/>
                </a:ext>
              </a:extLst>
            </p:cNvPr>
            <p:cNvSpPr/>
            <p:nvPr/>
          </p:nvSpPr>
          <p:spPr>
            <a:xfrm>
              <a:off x="989282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4" name="Content Placeholder 93" descr="User">
            <a:extLst>
              <a:ext uri="{FF2B5EF4-FFF2-40B4-BE49-F238E27FC236}">
                <a16:creationId xmlns:a16="http://schemas.microsoft.com/office/drawing/2014/main" id="{5AC6F288-703B-45A1-9B56-079BD755B2CB}"/>
              </a:ext>
            </a:extLst>
          </p:cNvPr>
          <p:cNvPicPr>
            <a:picLocks noGrp="1" noChangeAspect="1"/>
          </p:cNvPicPr>
          <p:nvPr>
            <p:ph sz="quarter" idx="22"/>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27880" y="2317482"/>
            <a:ext cx="469813" cy="469812"/>
          </a:xfrm>
        </p:spPr>
      </p:pic>
    </p:spTree>
    <p:extLst>
      <p:ext uri="{BB962C8B-B14F-4D97-AF65-F5344CB8AC3E}">
        <p14:creationId xmlns:p14="http://schemas.microsoft.com/office/powerpoint/2010/main" val="2674200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REFERENCES</a:t>
            </a:r>
          </a:p>
        </p:txBody>
      </p:sp>
      <p:pic>
        <p:nvPicPr>
          <p:cNvPr id="27" name="Content Placeholder 79" descr="Open Book">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p:pic>
      <p:sp>
        <p:nvSpPr>
          <p:cNvPr id="16" name="Text Placeholder 15" descr="slide content">
            <a:extLst>
              <a:ext uri="{FF2B5EF4-FFF2-40B4-BE49-F238E27FC236}">
                <a16:creationId xmlns:a16="http://schemas.microsoft.com/office/drawing/2014/main" id="{5336101E-D654-46D8-A983-BF46C5D8658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Tree>
    <p:extLst>
      <p:ext uri="{BB962C8B-B14F-4D97-AF65-F5344CB8AC3E}">
        <p14:creationId xmlns:p14="http://schemas.microsoft.com/office/powerpoint/2010/main" val="406473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oup of students running">
            <a:extLst>
              <a:ext uri="{FF2B5EF4-FFF2-40B4-BE49-F238E27FC236}">
                <a16:creationId xmlns:a16="http://schemas.microsoft.com/office/drawing/2014/main" id="{AEEE5BA3-06F1-4026-A0BB-B08891F46E8E}"/>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a:stretch/>
        </p:blipFill>
        <p:spPr>
          <a:xfrm>
            <a:off x="0" y="0"/>
            <a:ext cx="8087304" cy="6858000"/>
          </a:xfrm>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6" name="Picture Placeholder 15" descr="stack of books on the ground">
            <a:extLst>
              <a:ext uri="{FF2B5EF4-FFF2-40B4-BE49-F238E27FC236}">
                <a16:creationId xmlns:a16="http://schemas.microsoft.com/office/drawing/2014/main" id="{4E408D58-0A21-4D16-A8D8-54C17D5AD4A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p:txBody>
          <a:bodyPr/>
          <a:lstStyle/>
          <a:p>
            <a:r>
              <a:rPr lang="en-US" dirty="0">
                <a:solidFill>
                  <a:schemeClr val="tx1"/>
                </a:solidFill>
              </a:rPr>
              <a:t>LOREM IPSUM DOLOR SIT AMET, CONSECTETUER ADIPISCING ELIT.15 </a:t>
            </a:r>
          </a:p>
        </p:txBody>
      </p:sp>
      <p:sp>
        <p:nvSpPr>
          <p:cNvPr id="34" name="Text Placeholder 33" descr="content">
            <a:extLst>
              <a:ext uri="{FF2B5EF4-FFF2-40B4-BE49-F238E27FC236}">
                <a16:creationId xmlns:a16="http://schemas.microsoft.com/office/drawing/2014/main" id="{859D862E-AE8E-482F-9E23-3C096FF03E54}"/>
              </a:ext>
            </a:extLst>
          </p:cNvPr>
          <p:cNvSpPr>
            <a:spLocks noGrp="1"/>
          </p:cNvSpPr>
          <p:nvPr>
            <p:ph type="body" sz="quarter" idx="11"/>
          </p:nvPr>
        </p:nvSpPr>
        <p:spPr/>
        <p:txBody>
          <a:bodyPr/>
          <a:lstStyle/>
          <a:p>
            <a:pPr marL="0" indent="0">
              <a:buNone/>
            </a:pPr>
            <a:r>
              <a:rPr lang="en-US" dirty="0">
                <a:solidFill>
                  <a:schemeClr val="tx1"/>
                </a:solidFill>
              </a:rPr>
              <a:t>Lorem ipsum dolor sit amet, consectetuer adipiscing elit. Maecenas porttitor congue massa. Fusce posuere, magna sed pulvinar ultricies, purus lectus malesuada libero, sit amet commodo magna eros quis urna.</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5" descr="slide number">
            <a:extLst>
              <a:ext uri="{FF2B5EF4-FFF2-40B4-BE49-F238E27FC236}">
                <a16:creationId xmlns:a16="http://schemas.microsoft.com/office/drawing/2014/main" id="{D803F682-0E68-4ECD-A92D-F73743FF2E6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15</a:t>
            </a:fld>
            <a:endParaRPr lang="en-US" sz="1200" dirty="0">
              <a:solidFill>
                <a:schemeClr val="bg1"/>
              </a:solidFill>
            </a:endParaRPr>
          </a:p>
        </p:txBody>
      </p:sp>
    </p:spTree>
    <p:extLst>
      <p:ext uri="{BB962C8B-B14F-4D97-AF65-F5344CB8AC3E}">
        <p14:creationId xmlns:p14="http://schemas.microsoft.com/office/powerpoint/2010/main" val="87652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ooks on a shelf">
            <a:extLst>
              <a:ext uri="{FF2B5EF4-FFF2-40B4-BE49-F238E27FC236}">
                <a16:creationId xmlns:a16="http://schemas.microsoft.com/office/drawing/2014/main" id="{0BCD2159-BE65-43D5-9E0A-9EB4B1B2F85B}"/>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grpSp>
        <p:nvGrpSpPr>
          <p:cNvPr id="23" name="Group 22">
            <a:extLst>
              <a:ext uri="{FF2B5EF4-FFF2-40B4-BE49-F238E27FC236}">
                <a16:creationId xmlns:a16="http://schemas.microsoft.com/office/drawing/2014/main" id="{28C94A8D-A234-408C-8281-33CCC01BE2A8}"/>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itle 33" descr="title">
            <a:extLst>
              <a:ext uri="{FF2B5EF4-FFF2-40B4-BE49-F238E27FC236}">
                <a16:creationId xmlns:a16="http://schemas.microsoft.com/office/drawing/2014/main" id="{3749FE94-FC7C-4359-A56E-6C7A87BDEE87}"/>
              </a:ext>
            </a:extLst>
          </p:cNvPr>
          <p:cNvSpPr>
            <a:spLocks noGrp="1"/>
          </p:cNvSpPr>
          <p:nvPr>
            <p:ph type="title"/>
          </p:nvPr>
        </p:nvSpPr>
        <p:spPr/>
        <p:txBody>
          <a:bodyPr/>
          <a:lstStyle/>
          <a:p>
            <a:r>
              <a:rPr lang="en-US" dirty="0"/>
              <a:t>LOREM IPSUM DOLOR SIT AMET4</a:t>
            </a:r>
          </a:p>
        </p:txBody>
      </p:sp>
      <p:sp>
        <p:nvSpPr>
          <p:cNvPr id="35" name="Text Placeholder 34" descr="subtitle">
            <a:extLst>
              <a:ext uri="{FF2B5EF4-FFF2-40B4-BE49-F238E27FC236}">
                <a16:creationId xmlns:a16="http://schemas.microsoft.com/office/drawing/2014/main" id="{3F200E92-5A1F-40B7-AE02-46929BC459EA}"/>
              </a:ext>
            </a:extLst>
          </p:cNvPr>
          <p:cNvSpPr>
            <a:spLocks noGrp="1"/>
          </p:cNvSpPr>
          <p:nvPr>
            <p:ph type="body" idx="1"/>
          </p:nvPr>
        </p:nvSpPr>
        <p:spPr>
          <a:xfrm>
            <a:off x="4590288" y="5193792"/>
            <a:ext cx="5296662" cy="978408"/>
          </a:xfrm>
        </p:spPr>
        <p:txBody>
          <a:bodyPr/>
          <a:lstStyle/>
          <a:p>
            <a:r>
              <a:rPr lang="en-US" dirty="0"/>
              <a:t>Lorem ipsum dolor sit amet, consectetuer adipiscing elit Lorem ipsum dolor sit amet, consectetuer adipiscing elit</a:t>
            </a:r>
          </a:p>
          <a:p>
            <a:endParaRPr lang="en-US" dirty="0"/>
          </a:p>
        </p:txBody>
      </p:sp>
    </p:spTree>
    <p:extLst>
      <p:ext uri="{BB962C8B-B14F-4D97-AF65-F5344CB8AC3E}">
        <p14:creationId xmlns:p14="http://schemas.microsoft.com/office/powerpoint/2010/main" val="4021511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lose up of clock">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girl with headphones, backpack, and stack of binders/book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21518" y="-10763"/>
            <a:ext cx="8087304" cy="6858000"/>
          </a:xfrm>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394038"/>
            <a:ext cx="7833208" cy="2961722"/>
            <a:chOff x="0" y="3808320"/>
            <a:chExt cx="7833208" cy="2547440"/>
          </a:xfrm>
        </p:grpSpPr>
        <p:sp>
          <p:nvSpPr>
            <p:cNvPr id="10" name="Freeform: Shape 9">
              <a:extLst>
                <a:ext uri="{FF2B5EF4-FFF2-40B4-BE49-F238E27FC236}">
                  <a16:creationId xmlns:a16="http://schemas.microsoft.com/office/drawing/2014/main" id="{E531D018-EFA3-4346-AB80-7CE436393D9E}"/>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 uri="{C183D7F6-B498-43B3-948B-1728B52AA6E4}">
                  <adec:decorative xmlns:adec="http://schemas.microsoft.com/office/drawing/2017/decorative" val="1"/>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785586" y="3429599"/>
            <a:ext cx="5005614" cy="554839"/>
          </a:xfrm>
        </p:spPr>
        <p:txBody>
          <a:bodyPr/>
          <a:lstStyle/>
          <a:p>
            <a:r>
              <a:rPr lang="en-US" dirty="0">
                <a:solidFill>
                  <a:schemeClr val="bg1"/>
                </a:solidFill>
              </a:rPr>
              <a:t>MOTIVATION AND SUMMARY</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785586" y="3947272"/>
            <a:ext cx="5005614" cy="1416640"/>
          </a:xfrm>
        </p:spPr>
        <p:txBody>
          <a:bodyPr/>
          <a:lstStyle/>
          <a:p>
            <a:pPr algn="l">
              <a:buFont typeface="Arial" panose="020B0604020202020204" pitchFamily="34" charset="0"/>
              <a:buChar char="•"/>
            </a:pPr>
            <a:r>
              <a:rPr lang="en-US" dirty="0">
                <a:solidFill>
                  <a:srgbClr val="ADBAC7"/>
                </a:solidFill>
                <a:latin typeface="-apple-system"/>
              </a:rPr>
              <a:t>Students of today encounter a multitude of stimuli that affects how they learn, and how well they’re able to perform in school. Whether through things that are no fault of their own to responsible decisions they can make for themselves. We took a look at a few factors they face, and how they could potentially make them a better student or worse a one. [TEMP]</a:t>
            </a:r>
            <a:endParaRPr lang="en-US" b="0" i="0" dirty="0">
              <a:solidFill>
                <a:srgbClr val="ADBAC7"/>
              </a:solidFill>
              <a:effectLst/>
              <a:latin typeface="-apple-system"/>
            </a:endParaRPr>
          </a:p>
          <a:p>
            <a:pPr algn="l">
              <a:buFont typeface="Arial" panose="020B0604020202020204" pitchFamily="34" charset="0"/>
              <a:buChar char="•"/>
            </a:pPr>
            <a:r>
              <a:rPr lang="en-US" b="0" i="0" dirty="0">
                <a:solidFill>
                  <a:srgbClr val="ADBAC7"/>
                </a:solidFill>
                <a:effectLst/>
                <a:latin typeface="-apple-system"/>
              </a:rPr>
              <a:t>Describe the questions you asked, and </a:t>
            </a:r>
            <a:r>
              <a:rPr lang="en-US" b="0" i="1" dirty="0">
                <a:solidFill>
                  <a:srgbClr val="ADBAC7"/>
                </a:solidFill>
                <a:effectLst/>
                <a:latin typeface="-apple-system"/>
              </a:rPr>
              <a:t>why</a:t>
            </a:r>
            <a:r>
              <a:rPr lang="en-US" b="0" i="0" dirty="0">
                <a:solidFill>
                  <a:srgbClr val="ADBAC7"/>
                </a:solidFill>
                <a:effectLst/>
                <a:latin typeface="-apple-system"/>
              </a:rPr>
              <a:t> you asked them</a:t>
            </a:r>
          </a:p>
          <a:p>
            <a:pPr algn="l">
              <a:buFont typeface="Arial" panose="020B0604020202020204" pitchFamily="34" charset="0"/>
              <a:buChar char="•"/>
            </a:pPr>
            <a:r>
              <a:rPr lang="en-US" b="0" i="0" dirty="0">
                <a:solidFill>
                  <a:srgbClr val="ADBAC7"/>
                </a:solidFill>
                <a:effectLst/>
                <a:latin typeface="-apple-system"/>
              </a:rPr>
              <a:t>Describe whether you were able to answer these questions to your satisfaction, and briefly summarize your findings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2</a:t>
            </a:fld>
            <a:endParaRPr lang="en-US" sz="1200" dirty="0">
              <a:solidFill>
                <a:schemeClr val="bg1"/>
              </a:solidFill>
            </a:endParaRPr>
          </a:p>
        </p:txBody>
      </p:sp>
    </p:spTree>
    <p:extLst>
      <p:ext uri="{BB962C8B-B14F-4D97-AF65-F5344CB8AC3E}">
        <p14:creationId xmlns:p14="http://schemas.microsoft.com/office/powerpoint/2010/main" val="162433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Open book">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QUESTIONS…</a:t>
            </a:r>
          </a:p>
        </p:txBody>
      </p:sp>
      <p:pic>
        <p:nvPicPr>
          <p:cNvPr id="83" name="Content Placeholder 82" descr="Bell">
            <a:extLst>
              <a:ext uri="{FF2B5EF4-FFF2-40B4-BE49-F238E27FC236}">
                <a16:creationId xmlns:a16="http://schemas.microsoft.com/office/drawing/2014/main" id="{604095CF-E62F-46A4-A86C-5F465AE6E23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p:txBody>
          <a:bodyPr/>
          <a:lstStyle/>
          <a:p>
            <a:r>
              <a:rPr lang="en-US" b="0" i="0" dirty="0">
                <a:effectLst/>
                <a:latin typeface="Arial" panose="020B0604020202020204" pitchFamily="34" charset="0"/>
              </a:rPr>
              <a:t>Home Life: Does the assumed marital status of the students’ parents have an effect on their grades?</a:t>
            </a:r>
          </a:p>
          <a:p>
            <a:endParaRPr lang="en-US" dirty="0"/>
          </a:p>
        </p:txBody>
      </p:sp>
      <p:pic>
        <p:nvPicPr>
          <p:cNvPr id="95" name="Content Placeholder 94" descr="Microscope">
            <a:extLst>
              <a:ext uri="{FF2B5EF4-FFF2-40B4-BE49-F238E27FC236}">
                <a16:creationId xmlns:a16="http://schemas.microsoft.com/office/drawing/2014/main" id="{96991F60-484C-4906-ADB8-676435D3D6E3}"/>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775" y="1981993"/>
            <a:ext cx="547688" cy="547688"/>
          </a:xfrm>
        </p:spPr>
      </p:pic>
      <p:sp>
        <p:nvSpPr>
          <p:cNvPr id="88" name="Text Placeholder 87" descr="content block 2">
            <a:extLst>
              <a:ext uri="{FF2B5EF4-FFF2-40B4-BE49-F238E27FC236}">
                <a16:creationId xmlns:a16="http://schemas.microsoft.com/office/drawing/2014/main" id="{D01EBAE5-B81D-4150-B62C-F56241C55563}"/>
              </a:ext>
            </a:extLst>
          </p:cNvPr>
          <p:cNvSpPr>
            <a:spLocks noGrp="1"/>
          </p:cNvSpPr>
          <p:nvPr>
            <p:ph type="body" sz="quarter" idx="12"/>
          </p:nvPr>
        </p:nvSpPr>
        <p:spPr/>
        <p:txBody>
          <a:bodyPr/>
          <a:lstStyle/>
          <a:p>
            <a:r>
              <a:rPr lang="en-US" b="0" i="0" dirty="0">
                <a:effectLst/>
                <a:latin typeface="Arial" panose="020B0604020202020204" pitchFamily="34" charset="0"/>
              </a:rPr>
              <a:t>In the Age of Tech: How does a students’ access to internet service hinder or help their success in school?</a:t>
            </a:r>
            <a:endParaRPr lang="en-US" dirty="0"/>
          </a:p>
        </p:txBody>
      </p:sp>
      <p:pic>
        <p:nvPicPr>
          <p:cNvPr id="97" name="Content Placeholder 96" descr="Pencil">
            <a:extLst>
              <a:ext uri="{FF2B5EF4-FFF2-40B4-BE49-F238E27FC236}">
                <a16:creationId xmlns:a16="http://schemas.microsoft.com/office/drawing/2014/main" id="{40D9C27B-A51D-4036-B3F9-56081BD60AB9}"/>
              </a:ext>
            </a:extLst>
          </p:cNvPr>
          <p:cNvPicPr>
            <a:picLocks noGrp="1" noChangeAspect="1"/>
          </p:cNvPicPr>
          <p:nvPr>
            <p:ph sz="quarter" idx="16"/>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p:pic>
      <p:sp>
        <p:nvSpPr>
          <p:cNvPr id="90" name="Text Placeholder 89" descr="content block 3">
            <a:extLst>
              <a:ext uri="{FF2B5EF4-FFF2-40B4-BE49-F238E27FC236}">
                <a16:creationId xmlns:a16="http://schemas.microsoft.com/office/drawing/2014/main" id="{AC38A326-FA47-4BD6-B27D-DEB6A4485AB5}"/>
              </a:ext>
            </a:extLst>
          </p:cNvPr>
          <p:cNvSpPr>
            <a:spLocks noGrp="1"/>
          </p:cNvSpPr>
          <p:nvPr>
            <p:ph type="body" sz="quarter" idx="15"/>
          </p:nvPr>
        </p:nvSpPr>
        <p:spPr/>
        <p:txBody>
          <a:bodyPr/>
          <a:lstStyle/>
          <a:p>
            <a:r>
              <a:rPr lang="en-US" b="0" i="0" dirty="0">
                <a:effectLst/>
                <a:latin typeface="Arial" panose="020B0604020202020204" pitchFamily="34" charset="0"/>
              </a:rPr>
              <a:t>To Study or Not to Study: How does length of study time compare to grades received?</a:t>
            </a:r>
            <a:endParaRPr lang="en-US" dirty="0"/>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3</a:t>
            </a:fld>
            <a:endParaRPr lang="en-US" sz="1200" dirty="0">
              <a:solidFill>
                <a:schemeClr val="bg1"/>
              </a:solidFill>
            </a:endParaRPr>
          </a:p>
        </p:txBody>
      </p:sp>
    </p:spTree>
    <p:extLst>
      <p:ext uri="{BB962C8B-B14F-4D97-AF65-F5344CB8AC3E}">
        <p14:creationId xmlns:p14="http://schemas.microsoft.com/office/powerpoint/2010/main" val="319101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4" descr="close up of pages in a book">
            <a:extLst>
              <a:ext uri="{FF2B5EF4-FFF2-40B4-BE49-F238E27FC236}">
                <a16:creationId xmlns:a16="http://schemas.microsoft.com/office/drawing/2014/main" id="{49648F6B-C9CE-4A7A-8AC3-1EF2C56D2B7C}"/>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6986924" y="0"/>
            <a:ext cx="12192001" cy="6858000"/>
          </a:xfrm>
          <a:prstGeom prst="rect">
            <a:avLst/>
          </a:prstGeo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#1:  Home Life</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r>
              <a:rPr lang="en-US" b="0" i="0" dirty="0">
                <a:effectLst/>
                <a:latin typeface="Arial" panose="020B0604020202020204" pitchFamily="34" charset="0"/>
              </a:rPr>
              <a:t>Does the assumed marital status of the students’ parents have an effect on their grades?</a:t>
            </a:r>
          </a:p>
          <a:p>
            <a:r>
              <a:rPr lang="en-US" dirty="0">
                <a:latin typeface="Arial" panose="020B0604020202020204" pitchFamily="34" charset="0"/>
              </a:rPr>
              <a:t>By looking at the cohabitation status of each of the students’ set of parents, we can gain some insight.</a:t>
            </a:r>
            <a:endParaRPr lang="en-US" dirty="0"/>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algn="l">
              <a:buFont typeface="Arial" panose="020B0604020202020204" pitchFamily="34" charset="0"/>
              <a:buChar char="•"/>
            </a:pPr>
            <a:r>
              <a:rPr lang="en-US" b="0" i="0" dirty="0">
                <a:solidFill>
                  <a:srgbClr val="ADBAC7"/>
                </a:solidFill>
                <a:effectLst/>
                <a:latin typeface="-apple-system"/>
              </a:rPr>
              <a:t>Elaborate on the questions you asked, describing what kinds of data you needed to answer them, and where you found it.</a:t>
            </a:r>
          </a:p>
          <a:p>
            <a:pPr algn="l">
              <a:buFont typeface="Arial" panose="020B0604020202020204" pitchFamily="34" charset="0"/>
              <a:buChar char="•"/>
            </a:pPr>
            <a:r>
              <a:rPr lang="en-US" b="0" i="0" dirty="0">
                <a:solidFill>
                  <a:srgbClr val="ADBAC7"/>
                </a:solidFill>
                <a:effectLst/>
                <a:latin typeface="-apple-system"/>
              </a:rPr>
              <a:t>Amount of class</a:t>
            </a:r>
            <a:r>
              <a:rPr lang="en-US" dirty="0">
                <a:solidFill>
                  <a:srgbClr val="ADBAC7"/>
                </a:solidFill>
                <a:latin typeface="-apple-system"/>
              </a:rPr>
              <a:t>ed failed by parent cohabitation status.</a:t>
            </a:r>
            <a:endParaRPr lang="en-US" b="0" i="0" dirty="0">
              <a:solidFill>
                <a:srgbClr val="ADBAC7"/>
              </a:solidFill>
              <a:effectLst/>
              <a:latin typeface="-apple-system"/>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5" descr="Slide number">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4</a:t>
            </a:fld>
            <a:endParaRPr lang="en-US" sz="1200" dirty="0">
              <a:solidFill>
                <a:schemeClr val="bg1"/>
              </a:solidFill>
            </a:endParaRPr>
          </a:p>
        </p:txBody>
      </p:sp>
    </p:spTree>
    <p:extLst>
      <p:ext uri="{BB962C8B-B14F-4D97-AF65-F5344CB8AC3E}">
        <p14:creationId xmlns:p14="http://schemas.microsoft.com/office/powerpoint/2010/main" val="320712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#1 VISUALIZATIONS</a:t>
            </a:r>
            <a:endParaRPr lang="en-GB" dirty="0"/>
          </a:p>
        </p:txBody>
      </p:sp>
      <p:pic>
        <p:nvPicPr>
          <p:cNvPr id="8" name="Picture 7" descr="Chart, pie chart&#10;&#10;Description automatically generated">
            <a:extLst>
              <a:ext uri="{FF2B5EF4-FFF2-40B4-BE49-F238E27FC236}">
                <a16:creationId xmlns:a16="http://schemas.microsoft.com/office/drawing/2014/main" id="{A331A480-AC52-43B0-9407-EE31144FF890}"/>
              </a:ext>
            </a:extLst>
          </p:cNvPr>
          <p:cNvPicPr>
            <a:picLocks noChangeAspect="1"/>
          </p:cNvPicPr>
          <p:nvPr/>
        </p:nvPicPr>
        <p:blipFill>
          <a:blip r:embed="rId2"/>
          <a:stretch>
            <a:fillRect/>
          </a:stretch>
        </p:blipFill>
        <p:spPr>
          <a:xfrm>
            <a:off x="256360" y="1731597"/>
            <a:ext cx="5839640" cy="3905795"/>
          </a:xfrm>
          <a:prstGeom prst="rect">
            <a:avLst/>
          </a:prstGeom>
        </p:spPr>
      </p:pic>
      <p:pic>
        <p:nvPicPr>
          <p:cNvPr id="10" name="Picture 9" descr="Chart, pie chart&#10;&#10;Description automatically generated">
            <a:extLst>
              <a:ext uri="{FF2B5EF4-FFF2-40B4-BE49-F238E27FC236}">
                <a16:creationId xmlns:a16="http://schemas.microsoft.com/office/drawing/2014/main" id="{DA50D277-211F-4203-8691-856D01901090}"/>
              </a:ext>
            </a:extLst>
          </p:cNvPr>
          <p:cNvPicPr>
            <a:picLocks noChangeAspect="1"/>
          </p:cNvPicPr>
          <p:nvPr/>
        </p:nvPicPr>
        <p:blipFill>
          <a:blip r:embed="rId3"/>
          <a:stretch>
            <a:fillRect/>
          </a:stretch>
        </p:blipFill>
        <p:spPr>
          <a:xfrm>
            <a:off x="5876894" y="1731597"/>
            <a:ext cx="6058746" cy="3934374"/>
          </a:xfrm>
          <a:prstGeom prst="rect">
            <a:avLst/>
          </a:prstGeom>
        </p:spPr>
      </p:pic>
    </p:spTree>
    <p:extLst>
      <p:ext uri="{BB962C8B-B14F-4D97-AF65-F5344CB8AC3E}">
        <p14:creationId xmlns:p14="http://schemas.microsoft.com/office/powerpoint/2010/main" val="29275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up of a keyboard">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1042417"/>
            <a:ext cx="7141062" cy="4623334"/>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#2: In the Age of Tech</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r>
              <a:rPr lang="en-US" b="0" i="0" dirty="0">
                <a:effectLst/>
                <a:latin typeface="Arial" panose="020B0604020202020204" pitchFamily="34" charset="0"/>
              </a:rPr>
              <a:t>Does a students’ access to internet service hinder or help their success in school?</a:t>
            </a:r>
            <a:endParaRPr lang="en-US" dirty="0"/>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algn="l">
              <a:buFont typeface="Arial" panose="020B0604020202020204" pitchFamily="34" charset="0"/>
              <a:buChar char="•"/>
            </a:pPr>
            <a:r>
              <a:rPr lang="en-US" b="0" i="0" dirty="0">
                <a:solidFill>
                  <a:srgbClr val="ADBAC7"/>
                </a:solidFill>
                <a:effectLst/>
                <a:latin typeface="-apple-system"/>
              </a:rPr>
              <a:t>Elaborate on the questions you asked, describing what kinds of data you needed to answer them, and where you found it.</a:t>
            </a:r>
          </a:p>
          <a:p>
            <a:pPr algn="l">
              <a:buFont typeface="Arial" panose="020B0604020202020204" pitchFamily="34" charset="0"/>
              <a:buChar char="•"/>
            </a:pPr>
            <a:endParaRPr lang="en-US" dirty="0">
              <a:solidFill>
                <a:srgbClr val="ADBAC7"/>
              </a:solidFill>
              <a:latin typeface="-apple-system"/>
            </a:endParaRPr>
          </a:p>
          <a:p>
            <a:pPr algn="l"/>
            <a:r>
              <a:rPr lang="en-US" b="0" i="0" dirty="0">
                <a:solidFill>
                  <a:srgbClr val="ADBAC7"/>
                </a:solidFill>
                <a:effectLst/>
                <a:latin typeface="-apple-system"/>
              </a:rPr>
              <a:t>The effect of internet access on grades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6</a:t>
            </a:fld>
            <a:endParaRPr lang="en-US" sz="1200" dirty="0">
              <a:solidFill>
                <a:schemeClr val="bg1"/>
              </a:solidFill>
            </a:endParaRPr>
          </a:p>
        </p:txBody>
      </p:sp>
    </p:spTree>
    <p:extLst>
      <p:ext uri="{BB962C8B-B14F-4D97-AF65-F5344CB8AC3E}">
        <p14:creationId xmlns:p14="http://schemas.microsoft.com/office/powerpoint/2010/main" val="2118823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#2 VISUALIZATIONS</a:t>
            </a:r>
            <a:endParaRPr lang="en-GB" dirty="0"/>
          </a:p>
        </p:txBody>
      </p:sp>
      <p:pic>
        <p:nvPicPr>
          <p:cNvPr id="5" name="Picture 4" descr="Chart, bar chart&#10;&#10;Description automatically generated">
            <a:extLst>
              <a:ext uri="{FF2B5EF4-FFF2-40B4-BE49-F238E27FC236}">
                <a16:creationId xmlns:a16="http://schemas.microsoft.com/office/drawing/2014/main" id="{B2D056E2-BE55-43BF-BA11-CF0980BB23B0}"/>
              </a:ext>
            </a:extLst>
          </p:cNvPr>
          <p:cNvPicPr>
            <a:picLocks noChangeAspect="1"/>
          </p:cNvPicPr>
          <p:nvPr/>
        </p:nvPicPr>
        <p:blipFill>
          <a:blip r:embed="rId2"/>
          <a:stretch>
            <a:fillRect/>
          </a:stretch>
        </p:blipFill>
        <p:spPr>
          <a:xfrm>
            <a:off x="742950" y="1388436"/>
            <a:ext cx="6579420" cy="4723261"/>
          </a:xfrm>
          <a:prstGeom prst="rect">
            <a:avLst/>
          </a:prstGeom>
        </p:spPr>
      </p:pic>
    </p:spTree>
    <p:extLst>
      <p:ext uri="{BB962C8B-B14F-4D97-AF65-F5344CB8AC3E}">
        <p14:creationId xmlns:p14="http://schemas.microsoft.com/office/powerpoint/2010/main" val="2701126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oks on a shelf">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379850"/>
            <a:ext cx="7105880" cy="5809495"/>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a:t>
            </a:r>
            <a:r>
              <a:rPr lang="en-US" b="0" i="0" dirty="0">
                <a:effectLst/>
                <a:latin typeface="Arial" panose="020B0604020202020204" pitchFamily="34" charset="0"/>
              </a:rPr>
              <a:t>To Study or Not to Study</a:t>
            </a:r>
            <a:endParaRPr lang="en-US" dirty="0"/>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r>
              <a:rPr lang="en-US" b="0" i="0" dirty="0">
                <a:effectLst/>
                <a:latin typeface="Arial" panose="020B0604020202020204" pitchFamily="34" charset="0"/>
              </a:rPr>
              <a:t>How does length of study time compare to grades received?</a:t>
            </a:r>
            <a:endParaRPr lang="en-US" dirty="0"/>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algn="l">
              <a:buFont typeface="Arial" panose="020B0604020202020204" pitchFamily="34" charset="0"/>
              <a:buChar char="•"/>
            </a:pPr>
            <a:r>
              <a:rPr lang="en-US" b="0" i="0" dirty="0">
                <a:solidFill>
                  <a:srgbClr val="ADBAC7"/>
                </a:solidFill>
                <a:effectLst/>
                <a:latin typeface="-apple-system"/>
              </a:rPr>
              <a:t>Elaborate on the questions you asked, describing what kinds of data you needed to answer them, and where you found it.</a:t>
            </a:r>
          </a:p>
          <a:p>
            <a:pPr algn="l">
              <a:buFont typeface="Arial" panose="020B0604020202020204" pitchFamily="34" charset="0"/>
              <a:buChar char="•"/>
            </a:pPr>
            <a:endParaRPr lang="en-US" dirty="0">
              <a:solidFill>
                <a:srgbClr val="ADBAC7"/>
              </a:solidFill>
              <a:latin typeface="-apple-system"/>
            </a:endParaRPr>
          </a:p>
          <a:p>
            <a:pPr algn="l">
              <a:buFont typeface="Arial" panose="020B0604020202020204" pitchFamily="34" charset="0"/>
              <a:buChar char="•"/>
            </a:pPr>
            <a:r>
              <a:rPr lang="en-US" dirty="0">
                <a:solidFill>
                  <a:srgbClr val="ADBAC7"/>
                </a:solidFill>
                <a:latin typeface="-apple-system"/>
              </a:rPr>
              <a:t>The effect of length of study time on grades. </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8</a:t>
            </a:fld>
            <a:endParaRPr lang="en-US" sz="1200" dirty="0">
              <a:solidFill>
                <a:schemeClr val="bg1"/>
              </a:solidFill>
            </a:endParaRPr>
          </a:p>
        </p:txBody>
      </p:sp>
    </p:spTree>
    <p:extLst>
      <p:ext uri="{BB962C8B-B14F-4D97-AF65-F5344CB8AC3E}">
        <p14:creationId xmlns:p14="http://schemas.microsoft.com/office/powerpoint/2010/main" val="1062016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VISUALIZATIONS</a:t>
            </a:r>
            <a:endParaRPr lang="en-GB" dirty="0"/>
          </a:p>
        </p:txBody>
      </p:sp>
      <p:pic>
        <p:nvPicPr>
          <p:cNvPr id="5" name="Picture 4" descr="Chart, bar chart&#10;&#10;Description automatically generated">
            <a:extLst>
              <a:ext uri="{FF2B5EF4-FFF2-40B4-BE49-F238E27FC236}">
                <a16:creationId xmlns:a16="http://schemas.microsoft.com/office/drawing/2014/main" id="{A125368A-58D8-4200-8259-AE5DD77792FB}"/>
              </a:ext>
            </a:extLst>
          </p:cNvPr>
          <p:cNvPicPr>
            <a:picLocks noChangeAspect="1"/>
          </p:cNvPicPr>
          <p:nvPr/>
        </p:nvPicPr>
        <p:blipFill>
          <a:blip r:embed="rId2"/>
          <a:stretch>
            <a:fillRect/>
          </a:stretch>
        </p:blipFill>
        <p:spPr>
          <a:xfrm>
            <a:off x="2585031" y="870619"/>
            <a:ext cx="7220958" cy="5763429"/>
          </a:xfrm>
          <a:prstGeom prst="rect">
            <a:avLst/>
          </a:prstGeom>
        </p:spPr>
      </p:pic>
    </p:spTree>
    <p:extLst>
      <p:ext uri="{BB962C8B-B14F-4D97-AF65-F5344CB8AC3E}">
        <p14:creationId xmlns:p14="http://schemas.microsoft.com/office/powerpoint/2010/main" val="2490567895"/>
      </p:ext>
    </p:extLst>
  </p:cSld>
  <p:clrMapOvr>
    <a:masterClrMapping/>
  </p:clrMapOvr>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475556_Education presentation_AAS_v5" id="{AAC57104-7B60-491F-A321-6BCAF93AC541}" vid="{5A43072C-36E0-4A5A-A3FF-E88D65C597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0AD3E-9DDB-4E69-981A-7DAE0E9B5F53}">
  <ds:schemaRefs>
    <ds:schemaRef ds:uri="http://schemas.microsoft.com/sharepoint/v3/contenttype/forms"/>
  </ds:schemaRefs>
</ds:datastoreItem>
</file>

<file path=customXml/itemProps2.xml><?xml version="1.0" encoding="utf-8"?>
<ds:datastoreItem xmlns:ds="http://schemas.openxmlformats.org/officeDocument/2006/customXml" ds:itemID="{DE575C36-314A-42CB-9114-6E0CE4AB273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1C32B5E-029E-455A-86F0-091666CEEB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Education presentation</Template>
  <TotalTime>214</TotalTime>
  <Words>868</Words>
  <Application>Microsoft Macintosh PowerPoint</Application>
  <PresentationFormat>Widescreen</PresentationFormat>
  <Paragraphs>65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Calibri Light</vt:lpstr>
      <vt:lpstr>Corbel</vt:lpstr>
      <vt:lpstr>Office Theme</vt:lpstr>
      <vt:lpstr>How Different Factors Drive Students’ Educational Performance</vt:lpstr>
      <vt:lpstr>MOTIVATION AND SUMMARY</vt:lpstr>
      <vt:lpstr>QUESTIONS…</vt:lpstr>
      <vt:lpstr>Question #1:  Home Life</vt:lpstr>
      <vt:lpstr>QUESTION #1 VISUALIZATIONS</vt:lpstr>
      <vt:lpstr>Question #2: In the Age of Tech</vt:lpstr>
      <vt:lpstr>QUESTION #2 VISUALIZATIONS</vt:lpstr>
      <vt:lpstr>Question #3: To Study or Not to Study</vt:lpstr>
      <vt:lpstr>QUESTION #3 VISUALIZATIONS</vt:lpstr>
      <vt:lpstr>CLEANUP, EXPLORATION,  AND ANALYSIS</vt:lpstr>
      <vt:lpstr>DISCUSSION</vt:lpstr>
      <vt:lpstr>POST MORTEM</vt:lpstr>
      <vt:lpstr>THANK YOU. QUESTIONS?</vt:lpstr>
      <vt:lpstr>REFERENCES</vt:lpstr>
      <vt:lpstr>LOREM IPSUM DOLOR SIT AMET, CONSECTETUER ADIPISCING ELIT.15 </vt:lpstr>
      <vt:lpstr>LOREM IPSUM DOLOR SIT AMET4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Different Factors Drive Students’ Educational Performance</dc:title>
  <dc:creator>Tiera Nixon</dc:creator>
  <cp:lastModifiedBy>John  Sims</cp:lastModifiedBy>
  <cp:revision>6</cp:revision>
  <dcterms:created xsi:type="dcterms:W3CDTF">2021-10-28T22:53:17Z</dcterms:created>
  <dcterms:modified xsi:type="dcterms:W3CDTF">2021-10-30T01:11:28Z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